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56" r:id="rId3"/>
    <p:sldId id="299" r:id="rId4"/>
    <p:sldId id="314" r:id="rId5"/>
    <p:sldId id="316" r:id="rId6"/>
    <p:sldId id="313" r:id="rId7"/>
    <p:sldId id="301" r:id="rId8"/>
    <p:sldId id="305" r:id="rId9"/>
    <p:sldId id="310" r:id="rId10"/>
    <p:sldId id="302" r:id="rId11"/>
    <p:sldId id="303" r:id="rId12"/>
    <p:sldId id="304" r:id="rId13"/>
    <p:sldId id="306" r:id="rId14"/>
    <p:sldId id="312" r:id="rId15"/>
    <p:sldId id="308" r:id="rId16"/>
    <p:sldId id="309" r:id="rId17"/>
    <p:sldId id="315" r:id="rId18"/>
    <p:sldId id="280" r:id="rId19"/>
    <p:sldId id="277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1032" y="1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2/24/18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2/24/18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2/24/18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/>
              <a:pPr/>
              <a:t>2/24/18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riskowal/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kriskowal/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kowal/q#combination" TargetMode="External"/><Relationship Id="rId2" Type="http://schemas.openxmlformats.org/officeDocument/2006/relationships/hyperlink" Target="https://github.com/kriskowal/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olan/async/blob/v1.5.2/README.md#common-pitfalls-stackoverflow" TargetMode="External"/><Relationship Id="rId2" Type="http://schemas.openxmlformats.org/officeDocument/2006/relationships/hyperlink" Target="http://caolan.github.io/asyn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caolan.github.io/async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ch.io/tutorials/javascript-promises-for-dummies" TargetMode="External"/><Relationship Id="rId2" Type="http://schemas.openxmlformats.org/officeDocument/2006/relationships/hyperlink" Target="https://strongloop.com/strongblog/promises-in-node-js-with-q-an-alternative-to-callback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kriskowal/q#propaga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kowal/q#propagation" TargetMode="External"/><Relationship Id="rId2" Type="http://schemas.openxmlformats.org/officeDocument/2006/relationships/hyperlink" Target="https://github.com/kriskowal/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riskowal/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kriskowal/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kriskowal/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6613374" cy="2514601"/>
          </a:xfrm>
        </p:spPr>
        <p:txBody>
          <a:bodyPr/>
          <a:lstStyle/>
          <a:p>
            <a:r>
              <a:rPr lang="en-US" dirty="0"/>
              <a:t>Node JS – Part 2</a:t>
            </a:r>
            <a:br>
              <a:rPr lang="en-US" dirty="0"/>
            </a:br>
            <a:r>
              <a:rPr lang="en-US" sz="4400" dirty="0"/>
              <a:t>promises &amp; async flow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6973416" cy="1397000"/>
          </a:xfrm>
        </p:spPr>
        <p:txBody>
          <a:bodyPr>
            <a:normAutofit/>
          </a:bodyPr>
          <a:lstStyle/>
          <a:p>
            <a:r>
              <a:rPr lang="en-US" dirty="0"/>
              <a:t>Amir Yahalom, SAP.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</a:t>
            </a:r>
            <a:r>
              <a:rPr lang="en-US" dirty="0"/>
              <a:t> – creating promises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Q.fcall</a:t>
            </a:r>
            <a:r>
              <a:rPr lang="en-US" dirty="0"/>
              <a:t> – wraps the given function into a promise: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Q.Promise</a:t>
            </a:r>
            <a:r>
              <a:rPr lang="en-US" b="1" dirty="0"/>
              <a:t> – similar to deferred: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2348880"/>
            <a:ext cx="3816424" cy="8534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3870621"/>
            <a:ext cx="8712968" cy="28707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8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</a:t>
            </a:r>
            <a:r>
              <a:rPr lang="en-US" dirty="0"/>
              <a:t> – adapting Node style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can wrap Node-async-style functions - callback(err, results) as last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b="1" dirty="0" err="1"/>
              <a:t>Q.nfcall</a:t>
            </a:r>
            <a:r>
              <a:rPr lang="en-US" b="1" dirty="0"/>
              <a:t> / </a:t>
            </a:r>
            <a:r>
              <a:rPr lang="en-US" b="1" dirty="0" err="1"/>
              <a:t>Q.nfapply</a:t>
            </a:r>
            <a:r>
              <a:rPr lang="en-US" b="1" dirty="0"/>
              <a:t> </a:t>
            </a:r>
            <a:r>
              <a:rPr lang="en-US" dirty="0"/>
              <a:t>–wrap and call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Q.denodeify</a:t>
            </a:r>
            <a:r>
              <a:rPr lang="en-US" dirty="0"/>
              <a:t> / </a:t>
            </a:r>
            <a:r>
              <a:rPr lang="en-US" b="1" dirty="0" err="1"/>
              <a:t>Q.nbind</a:t>
            </a:r>
            <a:r>
              <a:rPr lang="en-US" dirty="0"/>
              <a:t> for reusable wrappers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3526036"/>
            <a:ext cx="4419600" cy="673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2780928"/>
            <a:ext cx="4648200" cy="673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4855379"/>
            <a:ext cx="5472608" cy="1397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216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</a:t>
            </a:r>
            <a:r>
              <a:rPr lang="en-US" dirty="0"/>
              <a:t> – promises </a:t>
            </a:r>
            <a:r>
              <a:rPr lang="en-US" dirty="0">
                <a:hlinkClick r:id="rId3"/>
              </a:rPr>
              <a:t>combination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/>
              <a:t>Q.all</a:t>
            </a:r>
            <a:r>
              <a:rPr lang="en-US" b="1" i="1" dirty="0"/>
              <a:t> </a:t>
            </a:r>
            <a:r>
              <a:rPr lang="en-US" dirty="0"/>
              <a:t>if you want to run multiple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348880"/>
            <a:ext cx="3312368" cy="18111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00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Exercise/promise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828800"/>
            <a:ext cx="10213776" cy="4768552"/>
          </a:xfrm>
        </p:spPr>
        <p:txBody>
          <a:bodyPr>
            <a:normAutofit/>
          </a:bodyPr>
          <a:lstStyle/>
          <a:p>
            <a:r>
              <a:rPr lang="en-US" dirty="0"/>
              <a:t>Complete TODOs in test/</a:t>
            </a:r>
            <a:r>
              <a:rPr lang="en-US" dirty="0" err="1"/>
              <a:t>promise.spec.js</a:t>
            </a:r>
            <a:r>
              <a:rPr lang="en-US" dirty="0"/>
              <a:t> (not related to the second task)</a:t>
            </a:r>
          </a:p>
          <a:p>
            <a:r>
              <a:rPr lang="en-US" dirty="0"/>
              <a:t>Complete the TODOs in </a:t>
            </a:r>
            <a:r>
              <a:rPr lang="en-US" dirty="0" err="1"/>
              <a:t>utils.js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b="1" i="1" dirty="0" err="1"/>
              <a:t>lstat</a:t>
            </a:r>
            <a:r>
              <a:rPr lang="en-US" dirty="0"/>
              <a:t> to get file stats so you could know whether it is a directory</a:t>
            </a:r>
          </a:p>
          <a:p>
            <a:pPr lvl="1"/>
            <a:r>
              <a:rPr lang="en-US" dirty="0"/>
              <a:t>Make fs functions promised</a:t>
            </a:r>
          </a:p>
          <a:p>
            <a:r>
              <a:rPr lang="en-US" dirty="0"/>
              <a:t>main.js need to include the following logic:</a:t>
            </a:r>
          </a:p>
          <a:p>
            <a:pPr lvl="1"/>
            <a:r>
              <a:rPr lang="en-US" dirty="0">
                <a:sym typeface="Wingdings"/>
              </a:rPr>
              <a:t>Read the desired directory (absolute path) and file pattern from program parameters</a:t>
            </a:r>
          </a:p>
          <a:p>
            <a:pPr lvl="1"/>
            <a:r>
              <a:rPr lang="en-US" dirty="0"/>
              <a:t>Search for files in the given directory </a:t>
            </a:r>
            <a:r>
              <a:rPr lang="en-US" b="1" u="sng" dirty="0">
                <a:sym typeface="Wingdings"/>
              </a:rPr>
              <a:t>recursively</a:t>
            </a:r>
            <a:endParaRPr lang="en-US" b="1" u="sng" dirty="0"/>
          </a:p>
          <a:p>
            <a:pPr lvl="2"/>
            <a:r>
              <a:rPr lang="en-US" dirty="0"/>
              <a:t>loop on each file in the given directory</a:t>
            </a:r>
          </a:p>
          <a:p>
            <a:pPr lvl="2"/>
            <a:r>
              <a:rPr lang="en-US" dirty="0"/>
              <a:t>If it is a directory </a:t>
            </a:r>
            <a:r>
              <a:rPr lang="en-US" dirty="0">
                <a:sym typeface="Wingdings"/>
              </a:rPr>
              <a:t> search recursively</a:t>
            </a:r>
            <a:endParaRPr lang="en-US" dirty="0"/>
          </a:p>
          <a:p>
            <a:pPr lvl="2"/>
            <a:r>
              <a:rPr lang="en-US" dirty="0"/>
              <a:t>If a file match the pattern </a:t>
            </a:r>
            <a:r>
              <a:rPr lang="en-US" dirty="0">
                <a:sym typeface="Wingdings"/>
              </a:rPr>
              <a:t> print it’s path to the console</a:t>
            </a:r>
          </a:p>
          <a:p>
            <a:r>
              <a:rPr lang="en-US" b="1" dirty="0">
                <a:sym typeface="Wingdings"/>
              </a:rPr>
              <a:t>Run cmd:</a:t>
            </a:r>
            <a:r>
              <a:rPr lang="en-US" dirty="0">
                <a:sym typeface="Wingdings"/>
              </a:rPr>
              <a:t> node main.js ”/Users/</a:t>
            </a:r>
            <a:r>
              <a:rPr lang="is-IS" dirty="0">
                <a:sym typeface="Wingdings"/>
              </a:rPr>
              <a:t>…/repos/cpv2/” “*.xml”</a:t>
            </a:r>
          </a:p>
          <a:p>
            <a:r>
              <a:rPr lang="is-IS" dirty="0">
                <a:sym typeface="Wingdings"/>
              </a:rPr>
              <a:t> </a:t>
            </a:r>
            <a:r>
              <a:rPr lang="en-US" dirty="0">
                <a:sym typeface="Wingdings"/>
              </a:rPr>
              <a:t>P</a:t>
            </a:r>
            <a:r>
              <a:rPr lang="is-IS" dirty="0">
                <a:sym typeface="Wingdings"/>
              </a:rPr>
              <a:t>rint path of all the .xml files located in cpv2 directory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Async</a:t>
            </a:r>
            <a:r>
              <a:rPr lang="en-US" dirty="0"/>
              <a:t> - asynchronous control flow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functions for working </a:t>
            </a:r>
            <a:br>
              <a:rPr lang="en-US" dirty="0"/>
            </a:br>
            <a:r>
              <a:rPr lang="en-US" dirty="0"/>
              <a:t>with asynchronous code</a:t>
            </a:r>
          </a:p>
          <a:p>
            <a:r>
              <a:rPr lang="en-US" dirty="0">
                <a:hlinkClick r:id="rId3"/>
              </a:rPr>
              <a:t>Common pitfalls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1844824"/>
            <a:ext cx="6552728" cy="49262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226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Async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Async.each</a:t>
            </a:r>
            <a:r>
              <a:rPr lang="en-US" dirty="0"/>
              <a:t>() – executing async operation on each element in array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2358502"/>
            <a:ext cx="6502455" cy="4454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005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Exercise/</a:t>
            </a:r>
            <a:r>
              <a:rPr lang="en-US" dirty="0" err="1"/>
              <a:t>async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828800"/>
            <a:ext cx="10213776" cy="4768552"/>
          </a:xfrm>
        </p:spPr>
        <p:txBody>
          <a:bodyPr>
            <a:normAutofit/>
          </a:bodyPr>
          <a:lstStyle/>
          <a:p>
            <a:r>
              <a:rPr lang="en-US" dirty="0"/>
              <a:t>Write the </a:t>
            </a:r>
            <a:r>
              <a:rPr lang="en-US"/>
              <a:t>promise exercise (files) </a:t>
            </a:r>
            <a:r>
              <a:rPr lang="en-US" dirty="0"/>
              <a:t>with one of </a:t>
            </a:r>
            <a:r>
              <a:rPr lang="en-US" dirty="0" err="1"/>
              <a:t>async</a:t>
            </a:r>
            <a:r>
              <a:rPr lang="en-US" dirty="0"/>
              <a:t> methods</a:t>
            </a:r>
            <a:endParaRPr lang="is-I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5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tooltip="Permanent Link: Promises in Node.js with Q – An Alternative to Callbacks"/>
              </a:rPr>
              <a:t>Promises in Node.js with Q – An Alternative to Callbacks</a:t>
            </a:r>
            <a:endParaRPr lang="en-US" dirty="0"/>
          </a:p>
          <a:p>
            <a:r>
              <a:rPr lang="en-US" dirty="0">
                <a:hlinkClick r:id="rId3"/>
              </a:rPr>
              <a:t>JS Promises for Dummies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012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1907540"/>
            <a:ext cx="7344816" cy="40604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374332" y="5795972"/>
            <a:ext cx="0" cy="36004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0276" y="615601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16628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“Callback hell” vs. Promise chain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6" y="2629086"/>
            <a:ext cx="4901952" cy="2319908"/>
          </a:xfr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2420888"/>
            <a:ext cx="5226496" cy="3010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5408612" y="3789040"/>
            <a:ext cx="104584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“Callback hell” vs. Promise chain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A23596-91E4-BB44-8B66-0E94395CF174}"/>
              </a:ext>
            </a:extLst>
          </p:cNvPr>
          <p:cNvSpPr/>
          <p:nvPr/>
        </p:nvSpPr>
        <p:spPr>
          <a:xfrm>
            <a:off x="1065212" y="2708920"/>
            <a:ext cx="3672408" cy="288032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8D465-A47D-7D43-A085-DF4848AA778A}"/>
              </a:ext>
            </a:extLst>
          </p:cNvPr>
          <p:cNvSpPr txBox="1"/>
          <p:nvPr/>
        </p:nvSpPr>
        <p:spPr>
          <a:xfrm>
            <a:off x="2217340" y="23395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Callback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63DCD9-B989-E64F-9491-249F28F1CE6F}"/>
              </a:ext>
            </a:extLst>
          </p:cNvPr>
          <p:cNvSpPr/>
          <p:nvPr/>
        </p:nvSpPr>
        <p:spPr>
          <a:xfrm>
            <a:off x="1152178" y="3078252"/>
            <a:ext cx="3491165" cy="2430736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076C3-F0E9-F543-8FA5-B701578FA678}"/>
              </a:ext>
            </a:extLst>
          </p:cNvPr>
          <p:cNvSpPr txBox="1"/>
          <p:nvPr/>
        </p:nvSpPr>
        <p:spPr>
          <a:xfrm>
            <a:off x="2217339" y="27401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Callback 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501DFAF-F083-834E-B599-1F822AFD00F8}"/>
              </a:ext>
            </a:extLst>
          </p:cNvPr>
          <p:cNvSpPr/>
          <p:nvPr/>
        </p:nvSpPr>
        <p:spPr>
          <a:xfrm>
            <a:off x="1253734" y="3501008"/>
            <a:ext cx="3290687" cy="1897408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A720BA-B4B9-C343-B371-7EF284B0C803}"/>
              </a:ext>
            </a:extLst>
          </p:cNvPr>
          <p:cNvSpPr txBox="1"/>
          <p:nvPr/>
        </p:nvSpPr>
        <p:spPr>
          <a:xfrm>
            <a:off x="2202333" y="313773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Callback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89A22-B21B-6D4D-8D77-1C0CC95BA5D6}"/>
              </a:ext>
            </a:extLst>
          </p:cNvPr>
          <p:cNvSpPr txBox="1"/>
          <p:nvPr/>
        </p:nvSpPr>
        <p:spPr>
          <a:xfrm>
            <a:off x="2202333" y="3563512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.</a:t>
            </a:r>
          </a:p>
          <a:p>
            <a:pPr algn="ctr"/>
            <a:r>
              <a:rPr lang="en-US" sz="2400" b="1" dirty="0"/>
              <a:t>.</a:t>
            </a:r>
          </a:p>
          <a:p>
            <a:pPr algn="ctr"/>
            <a:r>
              <a:rPr lang="en-US" sz="2400" b="1" dirty="0"/>
              <a:t>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7344C7-C773-EC41-8728-95B47F12F07B}"/>
              </a:ext>
            </a:extLst>
          </p:cNvPr>
          <p:cNvSpPr/>
          <p:nvPr/>
        </p:nvSpPr>
        <p:spPr>
          <a:xfrm>
            <a:off x="8160877" y="1825024"/>
            <a:ext cx="1591136" cy="667872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Promise 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BE93080-99DD-C841-A670-4F4F340E23CE}"/>
              </a:ext>
            </a:extLst>
          </p:cNvPr>
          <p:cNvSpPr/>
          <p:nvPr/>
        </p:nvSpPr>
        <p:spPr>
          <a:xfrm>
            <a:off x="8160877" y="2988462"/>
            <a:ext cx="1591136" cy="667872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Promise 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F5E8CCE-9FC8-9040-8E3D-C6E5603D2861}"/>
              </a:ext>
            </a:extLst>
          </p:cNvPr>
          <p:cNvSpPr/>
          <p:nvPr/>
        </p:nvSpPr>
        <p:spPr>
          <a:xfrm>
            <a:off x="8160877" y="4149080"/>
            <a:ext cx="1591136" cy="667872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Promise 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DBB32-E19F-6141-8E20-73A6F8E89BFA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8956445" y="2492896"/>
            <a:ext cx="0" cy="495566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D15AB-4774-3342-B195-3A52ECB635E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956445" y="3656334"/>
            <a:ext cx="0" cy="492746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493E7E-C0A5-2D45-81E4-09572B097C15}"/>
              </a:ext>
            </a:extLst>
          </p:cNvPr>
          <p:cNvSpPr txBox="1"/>
          <p:nvPr/>
        </p:nvSpPr>
        <p:spPr>
          <a:xfrm>
            <a:off x="8272369" y="4763841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</a:t>
            </a:r>
          </a:p>
          <a:p>
            <a:pPr algn="ctr"/>
            <a:r>
              <a:rPr lang="en-US" b="1" dirty="0"/>
              <a:t>.</a:t>
            </a:r>
          </a:p>
          <a:p>
            <a:pPr algn="ctr"/>
            <a:r>
              <a:rPr lang="en-US" b="1" dirty="0"/>
              <a:t>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3D6D84-2AED-0E4C-B134-6E4F460EBEFE}"/>
              </a:ext>
            </a:extLst>
          </p:cNvPr>
          <p:cNvSpPr/>
          <p:nvPr/>
        </p:nvSpPr>
        <p:spPr>
          <a:xfrm>
            <a:off x="8160877" y="5805264"/>
            <a:ext cx="1591136" cy="667872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Finally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C5E0B32-9970-0745-BD8B-245B8D238C96}"/>
              </a:ext>
            </a:extLst>
          </p:cNvPr>
          <p:cNvSpPr/>
          <p:nvPr/>
        </p:nvSpPr>
        <p:spPr>
          <a:xfrm>
            <a:off x="6238428" y="5805264"/>
            <a:ext cx="1591136" cy="667872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Catch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05207E-D7A1-9049-902F-08248ADC14B9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033996" y="2158960"/>
            <a:ext cx="0" cy="3646304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BC326E-0514-064C-976B-691747FAA14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7033996" y="2158960"/>
            <a:ext cx="1126881" cy="0"/>
          </a:xfrm>
          <a:prstGeom prst="straightConnector1">
            <a:avLst/>
          </a:prstGeom>
          <a:ln w="22225">
            <a:solidFill>
              <a:srgbClr val="C00000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27426E-C2D4-D54F-B0B8-C426EB4EAB80}"/>
              </a:ext>
            </a:extLst>
          </p:cNvPr>
          <p:cNvCxnSpPr>
            <a:cxnSpLocks/>
          </p:cNvCxnSpPr>
          <p:nvPr/>
        </p:nvCxnSpPr>
        <p:spPr>
          <a:xfrm flipH="1">
            <a:off x="7041912" y="3322398"/>
            <a:ext cx="1126881" cy="0"/>
          </a:xfrm>
          <a:prstGeom prst="straightConnector1">
            <a:avLst/>
          </a:prstGeom>
          <a:ln w="22225">
            <a:solidFill>
              <a:srgbClr val="C00000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D6638C-0559-3342-8768-CFFF25166DF0}"/>
              </a:ext>
            </a:extLst>
          </p:cNvPr>
          <p:cNvCxnSpPr>
            <a:cxnSpLocks/>
          </p:cNvCxnSpPr>
          <p:nvPr/>
        </p:nvCxnSpPr>
        <p:spPr>
          <a:xfrm flipH="1">
            <a:off x="7041912" y="4483016"/>
            <a:ext cx="1126881" cy="0"/>
          </a:xfrm>
          <a:prstGeom prst="straightConnector1">
            <a:avLst/>
          </a:prstGeom>
          <a:ln w="22225">
            <a:solidFill>
              <a:srgbClr val="C00000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FBD87AF-DFD8-9E42-B158-D191D9F93C9B}"/>
              </a:ext>
            </a:extLst>
          </p:cNvPr>
          <p:cNvSpPr txBox="1"/>
          <p:nvPr/>
        </p:nvSpPr>
        <p:spPr>
          <a:xfrm>
            <a:off x="5997158" y="249832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DCF48F-4ADE-2D43-AF55-D8B0AC0874B6}"/>
              </a:ext>
            </a:extLst>
          </p:cNvPr>
          <p:cNvCxnSpPr>
            <a:cxnSpLocks/>
          </p:cNvCxnSpPr>
          <p:nvPr/>
        </p:nvCxnSpPr>
        <p:spPr>
          <a:xfrm>
            <a:off x="3790156" y="2708920"/>
            <a:ext cx="0" cy="369332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6805F5-F259-D342-9111-1FD5295D2868}"/>
              </a:ext>
            </a:extLst>
          </p:cNvPr>
          <p:cNvCxnSpPr>
            <a:cxnSpLocks/>
          </p:cNvCxnSpPr>
          <p:nvPr/>
        </p:nvCxnSpPr>
        <p:spPr>
          <a:xfrm>
            <a:off x="3934172" y="3078252"/>
            <a:ext cx="0" cy="422756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chain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5029200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>
              <a:hlinkClick r:id="rId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1700808"/>
            <a:ext cx="11477763" cy="44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</a:t>
            </a:r>
            <a:r>
              <a:rPr lang="en-US" dirty="0"/>
              <a:t> – promises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5029200"/>
          </a:xfrm>
        </p:spPr>
        <p:txBody>
          <a:bodyPr>
            <a:normAutofit/>
          </a:bodyPr>
          <a:lstStyle/>
          <a:p>
            <a:r>
              <a:rPr lang="en-US" dirty="0"/>
              <a:t>Promises have a </a:t>
            </a:r>
            <a:r>
              <a:rPr lang="en-US" b="1" i="1" dirty="0"/>
              <a:t>then</a:t>
            </a:r>
            <a:r>
              <a:rPr lang="en-US" dirty="0"/>
              <a:t> method, which you can use to get the eventual return value (fulfillment) or thrown exception (rejection):</a:t>
            </a:r>
            <a:br>
              <a:rPr lang="en-US" dirty="0"/>
            </a:br>
            <a:r>
              <a:rPr lang="en-US" i="1" dirty="0" err="1"/>
              <a:t>P</a:t>
            </a:r>
            <a:r>
              <a:rPr lang="en-US" b="1" i="1" dirty="0" err="1"/>
              <a:t>romise.prototype.then</a:t>
            </a:r>
            <a:r>
              <a:rPr lang="en-US" b="1" i="1" dirty="0"/>
              <a:t>(</a:t>
            </a:r>
            <a:r>
              <a:rPr lang="en-US" b="1" i="1" dirty="0" err="1"/>
              <a:t>fnOnResolve</a:t>
            </a:r>
            <a:r>
              <a:rPr lang="en-US" b="1" i="1" dirty="0"/>
              <a:t>[, </a:t>
            </a:r>
            <a:r>
              <a:rPr lang="en-US" b="1" i="1" dirty="0" err="1"/>
              <a:t>fnOnReject</a:t>
            </a:r>
            <a:r>
              <a:rPr lang="en-US" b="1" i="1" dirty="0"/>
              <a:t>][, </a:t>
            </a:r>
            <a:r>
              <a:rPr lang="en-US" b="1" i="1" dirty="0" err="1"/>
              <a:t>fnOnProgress</a:t>
            </a:r>
            <a:r>
              <a:rPr lang="en-US" b="1" i="1" dirty="0"/>
              <a:t>])</a:t>
            </a:r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pPr lvl="1"/>
            <a:endParaRPr lang="en-US" b="1" i="1" dirty="0"/>
          </a:p>
          <a:p>
            <a:r>
              <a:rPr lang="en-US" dirty="0"/>
              <a:t>Other methods for the </a:t>
            </a:r>
            <a:r>
              <a:rPr lang="en-US" i="1" dirty="0" err="1"/>
              <a:t>P</a:t>
            </a:r>
            <a:r>
              <a:rPr lang="en-US" b="1" i="1" dirty="0" err="1"/>
              <a:t>romise.prototype</a:t>
            </a:r>
            <a:r>
              <a:rPr lang="en-US" b="1" i="1" dirty="0"/>
              <a:t> </a:t>
            </a:r>
            <a:r>
              <a:rPr lang="en-US" dirty="0"/>
              <a:t>of</a:t>
            </a:r>
            <a:r>
              <a:rPr lang="en-US" b="1" i="1" dirty="0"/>
              <a:t> Q</a:t>
            </a:r>
            <a:r>
              <a:rPr lang="en-US" dirty="0"/>
              <a:t>:</a:t>
            </a:r>
          </a:p>
          <a:p>
            <a:pPr lvl="1"/>
            <a:r>
              <a:rPr lang="en-US" b="1" i="1" dirty="0"/>
              <a:t>fail(</a:t>
            </a:r>
            <a:r>
              <a:rPr lang="en-US" b="1" i="1" dirty="0" err="1"/>
              <a:t>fn</a:t>
            </a:r>
            <a:r>
              <a:rPr lang="en-US" b="1" i="1" dirty="0"/>
              <a:t>)</a:t>
            </a:r>
            <a:r>
              <a:rPr lang="en-US" dirty="0"/>
              <a:t> – shorthand for reject callback</a:t>
            </a:r>
          </a:p>
          <a:p>
            <a:pPr lvl="1"/>
            <a:r>
              <a:rPr lang="en-US" b="1" i="1" dirty="0"/>
              <a:t>catch(</a:t>
            </a:r>
            <a:r>
              <a:rPr lang="en-US" b="1" i="1" dirty="0" err="1"/>
              <a:t>fn</a:t>
            </a:r>
            <a:r>
              <a:rPr lang="en-US" b="1" i="1" dirty="0"/>
              <a:t>) </a:t>
            </a:r>
            <a:r>
              <a:rPr lang="en-US" dirty="0"/>
              <a:t>- handling errors in a promise chain</a:t>
            </a:r>
          </a:p>
          <a:p>
            <a:pPr lvl="1"/>
            <a:r>
              <a:rPr lang="en-US" b="1" i="1" dirty="0"/>
              <a:t>finally(</a:t>
            </a:r>
            <a:r>
              <a:rPr lang="en-US" b="1" i="1" dirty="0" err="1"/>
              <a:t>fn</a:t>
            </a:r>
            <a:r>
              <a:rPr lang="en-US" b="1" i="1" dirty="0"/>
              <a:t>) </a:t>
            </a:r>
            <a:r>
              <a:rPr lang="en-US" dirty="0"/>
              <a:t>– acts like a finally clause on a promise chain</a:t>
            </a:r>
          </a:p>
          <a:p>
            <a:pPr lvl="1"/>
            <a:r>
              <a:rPr lang="en-US" b="1" i="1" dirty="0"/>
              <a:t>progress(</a:t>
            </a:r>
            <a:r>
              <a:rPr lang="en-US" b="1" i="1" dirty="0" err="1"/>
              <a:t>fn</a:t>
            </a:r>
            <a:r>
              <a:rPr lang="en-US" b="1" i="1" dirty="0"/>
              <a:t>)</a:t>
            </a:r>
            <a:r>
              <a:rPr lang="en-US" dirty="0"/>
              <a:t> – shorthand for progress callback</a:t>
            </a:r>
          </a:p>
          <a:p>
            <a:pPr lvl="1"/>
            <a:endParaRPr lang="en-US" dirty="0"/>
          </a:p>
          <a:p>
            <a:pPr lvl="1"/>
            <a:endParaRPr lang="en-US" dirty="0">
              <a:hlinkClick r:id="rId3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2852936"/>
            <a:ext cx="4700522" cy="1800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750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</a:t>
            </a:r>
            <a:r>
              <a:rPr lang="en-US" dirty="0"/>
              <a:t> – promise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then() </a:t>
            </a:r>
            <a:r>
              <a:rPr lang="en-US" dirty="0"/>
              <a:t>returns a promise so you can do chaining: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nesting if you want to use variables in closure: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204864"/>
            <a:ext cx="4067119" cy="144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12" y="4293096"/>
            <a:ext cx="4810104" cy="17267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793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</a:t>
            </a:r>
            <a:r>
              <a:rPr lang="en-US" dirty="0"/>
              <a:t> – handling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 error is thrown within a resolve handler, it won’t be caught by the reject handler of the same “then”: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use catch in order to wrap the entire chain: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3" y="2557942"/>
            <a:ext cx="5400601" cy="1447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3" y="4581128"/>
            <a:ext cx="4856724" cy="16527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34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</a:t>
            </a:r>
            <a:r>
              <a:rPr lang="en-US" dirty="0"/>
              <a:t> – creating promises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Deferred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Q.resolve</a:t>
            </a:r>
            <a:r>
              <a:rPr lang="en-US" dirty="0"/>
              <a:t>() / </a:t>
            </a:r>
            <a:r>
              <a:rPr lang="en-US" dirty="0" err="1"/>
              <a:t>Q.reject</a:t>
            </a:r>
            <a:r>
              <a:rPr lang="en-US" dirty="0"/>
              <a:t>() – create resolved/rejected promise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2410460"/>
            <a:ext cx="5092700" cy="2565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5956300"/>
            <a:ext cx="2324100" cy="254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8224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D0870B-5333-4B89-B14A-85A8EA464D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0</TotalTime>
  <Words>424</Words>
  <Application>Microsoft Macintosh PowerPoint</Application>
  <PresentationFormat>Custom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Franklin Gothic Medium</vt:lpstr>
      <vt:lpstr>Wingdings</vt:lpstr>
      <vt:lpstr>Business Contrast 16x9</vt:lpstr>
      <vt:lpstr>Node JS – Part 2 promises &amp; async flow</vt:lpstr>
      <vt:lpstr>Async code</vt:lpstr>
      <vt:lpstr>“Callback hell” vs. Promise chain</vt:lpstr>
      <vt:lpstr>“Callback hell” vs. Promise chain</vt:lpstr>
      <vt:lpstr>Promise chain visualization</vt:lpstr>
      <vt:lpstr>Q – promises</vt:lpstr>
      <vt:lpstr>Q – promise flow</vt:lpstr>
      <vt:lpstr>Q – handling errors</vt:lpstr>
      <vt:lpstr>Q – creating promises</vt:lpstr>
      <vt:lpstr>Q – creating promises</vt:lpstr>
      <vt:lpstr>Q – adapting Node style functions</vt:lpstr>
      <vt:lpstr>Q – promises combination</vt:lpstr>
      <vt:lpstr>Exercise/promise</vt:lpstr>
      <vt:lpstr>Async - asynchronous control flow </vt:lpstr>
      <vt:lpstr>Async </vt:lpstr>
      <vt:lpstr>Exercise/async</vt:lpstr>
      <vt:lpstr>Links</vt:lpstr>
      <vt:lpstr>Thank You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2016-12-05T07:44:42Z</cp:lastPrinted>
  <dcterms:created xsi:type="dcterms:W3CDTF">2016-03-15T13:03:36Z</dcterms:created>
  <dcterms:modified xsi:type="dcterms:W3CDTF">2018-02-24T22:53:12Z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